
<file path=[Content_Types].xml><?xml version="1.0" encoding="utf-8"?>
<Types xmlns="http://schemas.openxmlformats.org/package/2006/content-types">
  <Default Extension="bin" ContentType="application/vnd.openxmlformats-officedocument.oleObject"/>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730" r:id="rId1"/>
  </p:sldMasterIdLst>
  <p:notesMasterIdLst>
    <p:notesMasterId r:id="rId19"/>
  </p:notesMasterIdLst>
  <p:sldIdLst>
    <p:sldId id="256" r:id="rId2"/>
    <p:sldId id="258" r:id="rId3"/>
    <p:sldId id="259" r:id="rId4"/>
    <p:sldId id="274" r:id="rId5"/>
    <p:sldId id="261" r:id="rId6"/>
    <p:sldId id="262" r:id="rId7"/>
    <p:sldId id="263" r:id="rId8"/>
    <p:sldId id="264" r:id="rId9"/>
    <p:sldId id="265" r:id="rId10"/>
    <p:sldId id="275" r:id="rId11"/>
    <p:sldId id="267" r:id="rId12"/>
    <p:sldId id="268" r:id="rId13"/>
    <p:sldId id="269" r:id="rId14"/>
    <p:sldId id="270" r:id="rId15"/>
    <p:sldId id="271" r:id="rId16"/>
    <p:sldId id="272" r:id="rId17"/>
    <p:sldId id="273" r:id="rId18"/>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Constantia" panose="02030602050306030303" pitchFamily="18" charset="0"/>
      <p:regular r:id="rId24"/>
      <p:bold r:id="rId25"/>
      <p:italic r:id="rId26"/>
      <p:boldItalic r:id="rId27"/>
    </p:embeddedFont>
    <p:embeddedFont>
      <p:font typeface="Wingdings 2" panose="05020102010507070707" pitchFamily="18" charset="2"/>
      <p:regular r:id="rId2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536" y="78"/>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53" d="100"/>
          <a:sy n="53" d="100"/>
        </p:scale>
        <p:origin x="2922"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E9B174-B576-4541-9171-A54170A8172C}" type="datetimeFigureOut">
              <a:rPr lang="en-GB" smtClean="0"/>
              <a:t>14/12/2022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582F29-07E4-4F18-BD81-BF523870BD54}" type="slidenum">
              <a:rPr lang="en-GB" smtClean="0"/>
              <a:t>‹#›</a:t>
            </a:fld>
            <a:endParaRPr lang="en-GB"/>
          </a:p>
        </p:txBody>
      </p:sp>
    </p:spTree>
    <p:extLst>
      <p:ext uri="{BB962C8B-B14F-4D97-AF65-F5344CB8AC3E}">
        <p14:creationId xmlns:p14="http://schemas.microsoft.com/office/powerpoint/2010/main" val="768567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1413" y="684213"/>
            <a:ext cx="4575175" cy="343058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D5F2C95-85E9-45E4-8A62-D5B29F94EA0B}" type="slidenum">
              <a:rPr lang="en-GB" smtClean="0"/>
              <a:t>1</a:t>
            </a:fld>
            <a:endParaRPr lang="en-GB" dirty="0"/>
          </a:p>
        </p:txBody>
      </p:sp>
    </p:spTree>
    <p:extLst>
      <p:ext uri="{BB962C8B-B14F-4D97-AF65-F5344CB8AC3E}">
        <p14:creationId xmlns:p14="http://schemas.microsoft.com/office/powerpoint/2010/main" val="18327896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t>So what is therapeutic footwear, what does it do and when should we consider prescribing it?</a:t>
            </a:r>
          </a:p>
          <a:p>
            <a:endParaRPr lang="en-GB" sz="1800" dirty="0"/>
          </a:p>
          <a:p>
            <a:r>
              <a:rPr lang="en-GB" sz="1800" dirty="0"/>
              <a:t>Colleagues at </a:t>
            </a:r>
            <a:r>
              <a:rPr lang="en-GB" sz="1800" dirty="0" err="1"/>
              <a:t>Homerton</a:t>
            </a:r>
            <a:r>
              <a:rPr lang="en-GB" sz="1800" dirty="0"/>
              <a:t> Podiatry and Footwear Centre have come up with a concise criteria for prescription.</a:t>
            </a:r>
          </a:p>
        </p:txBody>
      </p:sp>
      <p:sp>
        <p:nvSpPr>
          <p:cNvPr id="4" name="Slide Number Placeholder 3"/>
          <p:cNvSpPr>
            <a:spLocks noGrp="1"/>
          </p:cNvSpPr>
          <p:nvPr>
            <p:ph type="sldNum" sz="quarter" idx="10"/>
          </p:nvPr>
        </p:nvSpPr>
        <p:spPr/>
        <p:txBody>
          <a:bodyPr/>
          <a:lstStyle/>
          <a:p>
            <a:fld id="{E3EBE890-2ABF-4AE4-B6E5-7D3BA247B3C1}" type="slidenum">
              <a:rPr lang="en-GB" smtClean="0"/>
              <a:t>2</a:t>
            </a:fld>
            <a:endParaRPr lang="en-GB"/>
          </a:p>
        </p:txBody>
      </p:sp>
    </p:spTree>
    <p:extLst>
      <p:ext uri="{BB962C8B-B14F-4D97-AF65-F5344CB8AC3E}">
        <p14:creationId xmlns:p14="http://schemas.microsoft.com/office/powerpoint/2010/main" val="1941867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t>In short.</a:t>
            </a:r>
          </a:p>
          <a:p>
            <a:r>
              <a:rPr lang="en-GB" sz="1800" dirty="0"/>
              <a:t>Therapeutic footwear should be considered- - - - - -</a:t>
            </a:r>
          </a:p>
        </p:txBody>
      </p:sp>
      <p:sp>
        <p:nvSpPr>
          <p:cNvPr id="4" name="Slide Number Placeholder 3"/>
          <p:cNvSpPr>
            <a:spLocks noGrp="1"/>
          </p:cNvSpPr>
          <p:nvPr>
            <p:ph type="sldNum" sz="quarter" idx="10"/>
          </p:nvPr>
        </p:nvSpPr>
        <p:spPr/>
        <p:txBody>
          <a:bodyPr/>
          <a:lstStyle/>
          <a:p>
            <a:fld id="{E3EBE890-2ABF-4AE4-B6E5-7D3BA247B3C1}" type="slidenum">
              <a:rPr lang="en-GB" smtClean="0"/>
              <a:t>3</a:t>
            </a:fld>
            <a:endParaRPr lang="en-GB"/>
          </a:p>
        </p:txBody>
      </p:sp>
    </p:spTree>
    <p:extLst>
      <p:ext uri="{BB962C8B-B14F-4D97-AF65-F5344CB8AC3E}">
        <p14:creationId xmlns:p14="http://schemas.microsoft.com/office/powerpoint/2010/main" val="14169336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dirty="0"/>
              <a:t>The starting point for the manufacture of footwear is the Last, which is a solid block around which the  shoe is made.</a:t>
            </a:r>
          </a:p>
          <a:p>
            <a:r>
              <a:rPr lang="en-GB" sz="2400" dirty="0"/>
              <a:t>The last is not a model of the foot. It is a representation of the foot which is fashioned to  provide a good fit, whilst allowing for changes in the foot when walking.</a:t>
            </a:r>
          </a:p>
          <a:p>
            <a:endParaRPr lang="en-GB" sz="2400" dirty="0"/>
          </a:p>
          <a:p>
            <a:r>
              <a:rPr lang="en-GB" sz="2400" dirty="0"/>
              <a:t>SHOW EXAMPLE OF LAST.</a:t>
            </a:r>
          </a:p>
        </p:txBody>
      </p:sp>
      <p:sp>
        <p:nvSpPr>
          <p:cNvPr id="4" name="Slide Number Placeholder 3"/>
          <p:cNvSpPr>
            <a:spLocks noGrp="1"/>
          </p:cNvSpPr>
          <p:nvPr>
            <p:ph type="sldNum" sz="quarter" idx="10"/>
          </p:nvPr>
        </p:nvSpPr>
        <p:spPr/>
        <p:txBody>
          <a:bodyPr/>
          <a:lstStyle/>
          <a:p>
            <a:fld id="{63542CA4-984D-4671-A7A8-AF9DE1461D0C}"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15179021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3EBE890-2ABF-4AE4-B6E5-7D3BA247B3C1}" type="slidenum">
              <a:rPr lang="en-GB" smtClean="0"/>
              <a:t>5</a:t>
            </a:fld>
            <a:endParaRPr lang="en-GB"/>
          </a:p>
        </p:txBody>
      </p:sp>
    </p:spTree>
    <p:extLst>
      <p:ext uri="{BB962C8B-B14F-4D97-AF65-F5344CB8AC3E}">
        <p14:creationId xmlns:p14="http://schemas.microsoft.com/office/powerpoint/2010/main" val="21468506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dirty="0"/>
              <a:t>Although the last is not a model of the foot, it is important for the widest part of the foot (across</a:t>
            </a:r>
            <a:r>
              <a:rPr lang="en-GB" sz="2400" baseline="0" dirty="0"/>
              <a:t> the metatarsal heads) should coincide with the widest part of the last (joint line).</a:t>
            </a:r>
            <a:endParaRPr lang="en-GB" sz="2400" dirty="0"/>
          </a:p>
        </p:txBody>
      </p:sp>
      <p:sp>
        <p:nvSpPr>
          <p:cNvPr id="4" name="Slide Number Placeholder 3"/>
          <p:cNvSpPr>
            <a:spLocks noGrp="1"/>
          </p:cNvSpPr>
          <p:nvPr>
            <p:ph type="sldNum" sz="quarter" idx="10"/>
          </p:nvPr>
        </p:nvSpPr>
        <p:spPr/>
        <p:txBody>
          <a:bodyPr/>
          <a:lstStyle/>
          <a:p>
            <a:fld id="{E3EBE890-2ABF-4AE4-B6E5-7D3BA247B3C1}" type="slidenum">
              <a:rPr lang="en-GB" smtClean="0"/>
              <a:t>6</a:t>
            </a:fld>
            <a:endParaRPr lang="en-GB"/>
          </a:p>
        </p:txBody>
      </p:sp>
    </p:spTree>
    <p:extLst>
      <p:ext uri="{BB962C8B-B14F-4D97-AF65-F5344CB8AC3E}">
        <p14:creationId xmlns:p14="http://schemas.microsoft.com/office/powerpoint/2010/main" val="12790796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400" dirty="0"/>
              <a:t>Lasts are pitched to take a particular heel height while maintaining adequate toe spring. The last and therefore the finished shoe should pivot along the joint line.</a:t>
            </a:r>
          </a:p>
          <a:p>
            <a:endParaRPr lang="en-GB" sz="2400" dirty="0"/>
          </a:p>
          <a:p>
            <a:r>
              <a:rPr lang="en-GB" sz="2400" dirty="0"/>
              <a:t>The pitch is the difference in height between the heel and the sole.</a:t>
            </a:r>
          </a:p>
          <a:p>
            <a:endParaRPr lang="en-GB" sz="2400" dirty="0"/>
          </a:p>
          <a:p>
            <a:r>
              <a:rPr lang="en-GB" sz="2400" dirty="0"/>
              <a:t>If the pitch needs to be increased, as in the case of an </a:t>
            </a:r>
            <a:r>
              <a:rPr lang="en-GB" sz="2400" dirty="0" err="1"/>
              <a:t>equinus</a:t>
            </a:r>
            <a:r>
              <a:rPr lang="en-GB" sz="2400" dirty="0"/>
              <a:t> foot, a bespoke last will have to be made.</a:t>
            </a:r>
          </a:p>
        </p:txBody>
      </p:sp>
      <p:sp>
        <p:nvSpPr>
          <p:cNvPr id="4" name="Slide Number Placeholder 3"/>
          <p:cNvSpPr>
            <a:spLocks noGrp="1"/>
          </p:cNvSpPr>
          <p:nvPr>
            <p:ph type="sldNum" sz="quarter" idx="10"/>
          </p:nvPr>
        </p:nvSpPr>
        <p:spPr/>
        <p:txBody>
          <a:bodyPr/>
          <a:lstStyle/>
          <a:p>
            <a:fld id="{5D5F2C95-85E9-45E4-8A62-D5B29F94EA0B}" type="slidenum">
              <a:rPr lang="en-GB" smtClean="0"/>
              <a:t>7</a:t>
            </a:fld>
            <a:endParaRPr lang="en-GB"/>
          </a:p>
        </p:txBody>
      </p:sp>
    </p:spTree>
    <p:extLst>
      <p:ext uri="{BB962C8B-B14F-4D97-AF65-F5344CB8AC3E}">
        <p14:creationId xmlns:p14="http://schemas.microsoft.com/office/powerpoint/2010/main" val="23553582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a:t>There are three main types of therapeutic footwear. </a:t>
            </a:r>
            <a:r>
              <a:rPr lang="en-GB" sz="1800" dirty="0"/>
              <a:t>Stock</a:t>
            </a:r>
            <a:r>
              <a:rPr lang="en-GB" sz="2000" dirty="0"/>
              <a:t>, modular and bespoke.</a:t>
            </a:r>
          </a:p>
          <a:p>
            <a:r>
              <a:rPr lang="en-GB" sz="2000" dirty="0"/>
              <a:t>Stock </a:t>
            </a:r>
            <a:r>
              <a:rPr lang="en-GB" sz="1800" dirty="0"/>
              <a:t>footwear</a:t>
            </a:r>
            <a:r>
              <a:rPr lang="en-GB" sz="2000" dirty="0"/>
              <a:t> has become a little bit of a misnomer,</a:t>
            </a:r>
            <a:r>
              <a:rPr lang="en-GB" sz="2000" baseline="0" dirty="0"/>
              <a:t> as most are made to order and not bulk manufactured.</a:t>
            </a:r>
            <a:endParaRPr lang="en-GB" sz="2000" dirty="0"/>
          </a:p>
          <a:p>
            <a:r>
              <a:rPr lang="en-GB" sz="2000" dirty="0"/>
              <a:t>The term stock footwear has now become a bit of a misnomer as  the shoes are not bulk manufactured and held in stock, but made to order.</a:t>
            </a:r>
          </a:p>
          <a:p>
            <a:r>
              <a:rPr lang="en-GB" sz="2000" dirty="0"/>
              <a:t>They are produced on standard lasts, calibrated according to manufacturer’s accommodation chart.</a:t>
            </a:r>
          </a:p>
          <a:p>
            <a:r>
              <a:rPr lang="en-GB" sz="2000" dirty="0"/>
              <a:t>The basic specification can be altered to clinician’s prescription.</a:t>
            </a:r>
          </a:p>
          <a:p>
            <a:endParaRPr lang="en-GB" dirty="0"/>
          </a:p>
          <a:p>
            <a:endParaRPr lang="en-GB" dirty="0"/>
          </a:p>
        </p:txBody>
      </p:sp>
      <p:sp>
        <p:nvSpPr>
          <p:cNvPr id="4" name="Slide Number Placeholder 3"/>
          <p:cNvSpPr>
            <a:spLocks noGrp="1"/>
          </p:cNvSpPr>
          <p:nvPr>
            <p:ph type="sldNum" sz="quarter" idx="10"/>
          </p:nvPr>
        </p:nvSpPr>
        <p:spPr/>
        <p:txBody>
          <a:bodyPr/>
          <a:lstStyle/>
          <a:p>
            <a:fld id="{63542CA4-984D-4671-A7A8-AF9DE1461D0C}" type="slidenum">
              <a:rPr lang="en-GB" smtClean="0"/>
              <a:t>8</a:t>
            </a:fld>
            <a:endParaRPr lang="en-GB"/>
          </a:p>
        </p:txBody>
      </p:sp>
    </p:spTree>
    <p:extLst>
      <p:ext uri="{BB962C8B-B14F-4D97-AF65-F5344CB8AC3E}">
        <p14:creationId xmlns:p14="http://schemas.microsoft.com/office/powerpoint/2010/main" val="2304334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t>, to improve fit before </a:t>
            </a:r>
            <a:r>
              <a:rPr lang="en-GB" sz="1800" dirty="0" err="1"/>
              <a:t>makingIf</a:t>
            </a:r>
            <a:r>
              <a:rPr lang="en-GB" sz="1800" dirty="0"/>
              <a:t> the dimensions of the foot fall outside the  accommodation chart, then additions can be made to specific areas on the last before making to improve fit, resulting in modular footwear.</a:t>
            </a:r>
          </a:p>
          <a:p>
            <a:endParaRPr lang="en-GB" sz="1800" dirty="0"/>
          </a:p>
          <a:p>
            <a:r>
              <a:rPr lang="en-GB" sz="1800" dirty="0"/>
              <a:t>These  last adaptions can be removed on completion of the order and details retained for repeat orders. We are then able to retain the stock last for future orders.</a:t>
            </a:r>
          </a:p>
          <a:p>
            <a:endParaRPr lang="en-GB" sz="1800" dirty="0"/>
          </a:p>
          <a:p>
            <a:r>
              <a:rPr lang="en-GB" sz="1800" dirty="0"/>
              <a:t>Although we have altered the dimensions of the last, we have not  compromised the bottom shape or the pitch of the last.</a:t>
            </a:r>
          </a:p>
        </p:txBody>
      </p:sp>
      <p:sp>
        <p:nvSpPr>
          <p:cNvPr id="4" name="Slide Number Placeholder 3"/>
          <p:cNvSpPr>
            <a:spLocks noGrp="1"/>
          </p:cNvSpPr>
          <p:nvPr>
            <p:ph type="sldNum" sz="quarter" idx="10"/>
          </p:nvPr>
        </p:nvSpPr>
        <p:spPr/>
        <p:txBody>
          <a:bodyPr/>
          <a:lstStyle/>
          <a:p>
            <a:fld id="{63542CA4-984D-4671-A7A8-AF9DE1461D0C}" type="slidenum">
              <a:rPr lang="en-GB" smtClean="0"/>
              <a:t>9</a:t>
            </a:fld>
            <a:endParaRPr lang="en-GB"/>
          </a:p>
        </p:txBody>
      </p:sp>
    </p:spTree>
    <p:extLst>
      <p:ext uri="{BB962C8B-B14F-4D97-AF65-F5344CB8AC3E}">
        <p14:creationId xmlns:p14="http://schemas.microsoft.com/office/powerpoint/2010/main" val="29545301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3542CA4-984D-4671-A7A8-AF9DE1461D0C}" type="slidenum">
              <a:rPr lang="en-GB" smtClean="0"/>
              <a:t>11</a:t>
            </a:fld>
            <a:endParaRPr lang="en-GB"/>
          </a:p>
        </p:txBody>
      </p:sp>
    </p:spTree>
    <p:extLst>
      <p:ext uri="{BB962C8B-B14F-4D97-AF65-F5344CB8AC3E}">
        <p14:creationId xmlns:p14="http://schemas.microsoft.com/office/powerpoint/2010/main" val="1984678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61CB984-043D-4929-8F6B-F7301EB55D55}" type="slidenum">
              <a:rPr lang="en-GB"/>
              <a:pPr/>
              <a:t>12</a:t>
            </a:fld>
            <a:endParaRPr lang="en-GB"/>
          </a:p>
        </p:txBody>
      </p:sp>
      <p:sp>
        <p:nvSpPr>
          <p:cNvPr id="43010" name="Rectangle 2"/>
          <p:cNvSpPr>
            <a:spLocks noGrp="1" noRot="1" noChangeAspect="1" noChangeArrowheads="1" noTextEdit="1"/>
          </p:cNvSpPr>
          <p:nvPr>
            <p:ph type="sldImg"/>
          </p:nvPr>
        </p:nvSpPr>
        <p:spPr>
          <a:xfrm>
            <a:off x="1141413" y="684213"/>
            <a:ext cx="4575175" cy="3430587"/>
          </a:xfrm>
          <a:ln/>
        </p:spPr>
      </p:sp>
      <p:sp>
        <p:nvSpPr>
          <p:cNvPr id="43011" name="Rectangle 3"/>
          <p:cNvSpPr>
            <a:spLocks noGrp="1" noChangeArrowheads="1"/>
          </p:cNvSpPr>
          <p:nvPr>
            <p:ph type="body" idx="1"/>
          </p:nvPr>
        </p:nvSpPr>
        <p:spPr/>
        <p:txBody>
          <a:bodyPr/>
          <a:lstStyle/>
          <a:p>
            <a:r>
              <a:rPr lang="en-GB" b="1" dirty="0"/>
              <a:t>Explain difference between oxford and </a:t>
            </a:r>
            <a:r>
              <a:rPr lang="en-GB" b="1" dirty="0" err="1"/>
              <a:t>gibson</a:t>
            </a:r>
            <a:r>
              <a:rPr lang="en-GB" b="1" dirty="0"/>
              <a:t> (use own shoes as examples).</a:t>
            </a:r>
          </a:p>
          <a:p>
            <a:r>
              <a:rPr lang="en-GB" b="1" dirty="0"/>
              <a:t>Oxford – quarters under vamp</a:t>
            </a:r>
          </a:p>
          <a:p>
            <a:r>
              <a:rPr lang="en-GB" b="1" dirty="0"/>
              <a:t>Gibson – quarters on top of vamp</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5D5F2C95-85E9-45E4-8A62-D5B29F94EA0B}" type="slidenum">
              <a:rPr lang="en-GB" smtClean="0"/>
              <a:t>13</a:t>
            </a:fld>
            <a:endParaRPr lang="en-GB"/>
          </a:p>
        </p:txBody>
      </p:sp>
    </p:spTree>
    <p:extLst>
      <p:ext uri="{BB962C8B-B14F-4D97-AF65-F5344CB8AC3E}">
        <p14:creationId xmlns:p14="http://schemas.microsoft.com/office/powerpoint/2010/main" val="705255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563E83-6D91-4AD9-A721-2EDCBC20A481}" type="slidenum">
              <a:rPr lang="en-GB"/>
              <a:pPr/>
              <a:t>14</a:t>
            </a:fld>
            <a:endParaRPr lang="en-GB"/>
          </a:p>
        </p:txBody>
      </p:sp>
      <p:sp>
        <p:nvSpPr>
          <p:cNvPr id="45058" name="Rectangle 2"/>
          <p:cNvSpPr>
            <a:spLocks noGrp="1" noRot="1" noChangeAspect="1" noChangeArrowheads="1" noTextEdit="1"/>
          </p:cNvSpPr>
          <p:nvPr>
            <p:ph type="sldImg"/>
          </p:nvPr>
        </p:nvSpPr>
        <p:spPr>
          <a:xfrm>
            <a:off x="1141413" y="684213"/>
            <a:ext cx="4575175" cy="3430587"/>
          </a:xfrm>
          <a:ln/>
        </p:spPr>
      </p:sp>
      <p:sp>
        <p:nvSpPr>
          <p:cNvPr id="45059" name="Rectangle 3"/>
          <p:cNvSpPr>
            <a:spLocks noGrp="1" noChangeArrowheads="1"/>
          </p:cNvSpPr>
          <p:nvPr>
            <p:ph type="body" idx="1"/>
          </p:nvPr>
        </p:nvSpPr>
        <p:spPr/>
        <p:txBody>
          <a:bodyPr/>
          <a:lstStyle/>
          <a:p>
            <a:r>
              <a:rPr lang="en-GB" b="1" dirty="0"/>
              <a:t>Give brief description of journey from farm to shoe.</a:t>
            </a:r>
          </a:p>
          <a:p>
            <a:r>
              <a:rPr lang="en-GB" b="1" dirty="0"/>
              <a:t>How the skin is scraped and the </a:t>
            </a:r>
            <a:r>
              <a:rPr lang="en-GB" b="1" dirty="0" err="1"/>
              <a:t>gelatin</a:t>
            </a:r>
            <a:r>
              <a:rPr lang="en-GB" b="1" dirty="0"/>
              <a:t> used in jelly babies, lipstick etc.</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butt area is less affected by over stretching and abrasions.</a:t>
            </a:r>
          </a:p>
        </p:txBody>
      </p:sp>
      <p:sp>
        <p:nvSpPr>
          <p:cNvPr id="4" name="Slide Number Placeholder 3"/>
          <p:cNvSpPr>
            <a:spLocks noGrp="1"/>
          </p:cNvSpPr>
          <p:nvPr>
            <p:ph type="sldNum" sz="quarter" idx="10"/>
          </p:nvPr>
        </p:nvSpPr>
        <p:spPr/>
        <p:txBody>
          <a:bodyPr/>
          <a:lstStyle/>
          <a:p>
            <a:fld id="{5D5F2C95-85E9-45E4-8A62-D5B29F94EA0B}" type="slidenum">
              <a:rPr lang="en-GB" smtClean="0"/>
              <a:t>15</a:t>
            </a:fld>
            <a:endParaRPr lang="en-GB"/>
          </a:p>
        </p:txBody>
      </p:sp>
    </p:spTree>
    <p:extLst>
      <p:ext uri="{BB962C8B-B14F-4D97-AF65-F5344CB8AC3E}">
        <p14:creationId xmlns:p14="http://schemas.microsoft.com/office/powerpoint/2010/main" val="732001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5E9B49-3811-42A3-936A-2E6C0729939C}" type="slidenum">
              <a:rPr lang="en-GB"/>
              <a:pPr/>
              <a:t>17</a:t>
            </a:fld>
            <a:endParaRPr lang="en-GB"/>
          </a:p>
        </p:txBody>
      </p:sp>
      <p:sp>
        <p:nvSpPr>
          <p:cNvPr id="47106" name="Rectangle 2"/>
          <p:cNvSpPr>
            <a:spLocks noGrp="1" noRot="1" noChangeAspect="1" noChangeArrowheads="1" noTextEdit="1"/>
          </p:cNvSpPr>
          <p:nvPr>
            <p:ph type="sldImg"/>
          </p:nvPr>
        </p:nvSpPr>
        <p:spPr>
          <a:xfrm>
            <a:off x="1141413" y="684213"/>
            <a:ext cx="4575175" cy="3430587"/>
          </a:xfrm>
          <a:ln/>
        </p:spPr>
      </p:sp>
      <p:sp>
        <p:nvSpPr>
          <p:cNvPr id="47107" name="Rectangle 3"/>
          <p:cNvSpPr>
            <a:spLocks noGrp="1" noChangeArrowheads="1"/>
          </p:cNvSpPr>
          <p:nvPr>
            <p:ph type="body" idx="1"/>
          </p:nvPr>
        </p:nvSpPr>
        <p:spPr/>
        <p:txBody>
          <a:bodyPr/>
          <a:lstStyle/>
          <a:p>
            <a:r>
              <a:rPr lang="en-GB" b="1"/>
              <a:t>Show examples of leather and superplush lining.</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7D15AF10-FCA8-4B3D-9D21-E80B8241687C}" type="datetimeFigureOut">
              <a:rPr lang="en-GB" smtClean="0"/>
              <a:t>14/12/2022</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A9638B6F-30E1-439E-95D3-BA0BF02C4E1E}"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D15AF10-FCA8-4B3D-9D21-E80B8241687C}"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7D15AF10-FCA8-4B3D-9D21-E80B8241687C}"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638B6F-30E1-439E-95D3-BA0BF02C4E1E}"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D15AF10-FCA8-4B3D-9D21-E80B8241687C}" type="datetimeFigureOut">
              <a:rPr lang="en-GB" smtClean="0"/>
              <a:t>14/12/2022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7D15AF10-FCA8-4B3D-9D21-E80B8241687C}" type="datetimeFigureOut">
              <a:rPr lang="en-GB" smtClean="0"/>
              <a:t>14/12/2022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7D15AF10-FCA8-4B3D-9D21-E80B8241687C}" type="datetimeFigureOut">
              <a:rPr lang="en-GB" smtClean="0"/>
              <a:t>14/12/2022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15AF10-FCA8-4B3D-9D21-E80B8241687C}" type="datetimeFigureOut">
              <a:rPr lang="en-GB" smtClean="0"/>
              <a:t>14/12/2022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7D15AF10-FCA8-4B3D-9D21-E80B8241687C}" type="datetimeFigureOut">
              <a:rPr lang="en-GB" smtClean="0"/>
              <a:t>14/12/2022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7D15AF10-FCA8-4B3D-9D21-E80B8241687C}" type="datetimeFigureOut">
              <a:rPr lang="en-GB" smtClean="0"/>
              <a:t>14/12/2022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A9638B6F-30E1-439E-95D3-BA0BF02C4E1E}"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D15AF10-FCA8-4B3D-9D21-E80B8241687C}"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7D15AF10-FCA8-4B3D-9D21-E80B8241687C}" type="datetimeFigureOut">
              <a:rPr lang="en-GB" smtClean="0"/>
              <a:t>14/12/2022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9638B6F-30E1-439E-95D3-BA0BF02C4E1E}"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5035"/>
            <a:ext cx="8229600" cy="1143000"/>
          </a:xfrm>
        </p:spPr>
        <p:txBody>
          <a:bodyPr/>
          <a:lstStyle/>
          <a:p>
            <a:r>
              <a:rPr lang="en-US"/>
              <a:t>Click to edit Master title style</a:t>
            </a:r>
            <a:endParaRPr lang="en-GB"/>
          </a:p>
        </p:txBody>
      </p:sp>
      <p:sp>
        <p:nvSpPr>
          <p:cNvPr id="3" name="Content Placeholder 2"/>
          <p:cNvSpPr>
            <a:spLocks noGrp="1"/>
          </p:cNvSpPr>
          <p:nvPr>
            <p:ph sz="quarter" idx="1"/>
          </p:nvPr>
        </p:nvSpPr>
        <p:spPr>
          <a:xfrm>
            <a:off x="457200" y="1600200"/>
            <a:ext cx="4013200" cy="22050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quarter" idx="2"/>
          </p:nvPr>
        </p:nvSpPr>
        <p:spPr>
          <a:xfrm>
            <a:off x="4673600" y="1600200"/>
            <a:ext cx="4013200" cy="22050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Content Placeholder 4"/>
          <p:cNvSpPr>
            <a:spLocks noGrp="1"/>
          </p:cNvSpPr>
          <p:nvPr>
            <p:ph sz="quarter" idx="3"/>
          </p:nvPr>
        </p:nvSpPr>
        <p:spPr>
          <a:xfrm>
            <a:off x="457200" y="3919538"/>
            <a:ext cx="4013200" cy="22062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Content Placeholder 5"/>
          <p:cNvSpPr>
            <a:spLocks noGrp="1"/>
          </p:cNvSpPr>
          <p:nvPr>
            <p:ph sz="quarter" idx="4"/>
          </p:nvPr>
        </p:nvSpPr>
        <p:spPr>
          <a:xfrm>
            <a:off x="4673600" y="3919538"/>
            <a:ext cx="4013200" cy="220622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244829"/>
            <a:ext cx="2133600" cy="476250"/>
          </a:xfrm>
        </p:spPr>
        <p:txBody>
          <a:bodyPr/>
          <a:lstStyle>
            <a:lvl1pPr>
              <a:defRPr/>
            </a:lvl1pPr>
          </a:lstStyle>
          <a:p>
            <a:endParaRPr lang="en-US"/>
          </a:p>
        </p:txBody>
      </p:sp>
      <p:sp>
        <p:nvSpPr>
          <p:cNvPr id="8" name="Footer Placeholder 7"/>
          <p:cNvSpPr>
            <a:spLocks noGrp="1"/>
          </p:cNvSpPr>
          <p:nvPr>
            <p:ph type="ftr" sz="quarter" idx="11"/>
          </p:nvPr>
        </p:nvSpPr>
        <p:spPr>
          <a:xfrm>
            <a:off x="3124200" y="6244829"/>
            <a:ext cx="2895600" cy="476250"/>
          </a:xfrm>
        </p:spPr>
        <p:txBody>
          <a:bodyPr/>
          <a:lstStyle>
            <a:lvl1pPr>
              <a:defRPr/>
            </a:lvl1pPr>
          </a:lstStyle>
          <a:p>
            <a:endParaRPr lang="en-US"/>
          </a:p>
        </p:txBody>
      </p:sp>
      <p:sp>
        <p:nvSpPr>
          <p:cNvPr id="9" name="Slide Number Placeholder 8"/>
          <p:cNvSpPr>
            <a:spLocks noGrp="1"/>
          </p:cNvSpPr>
          <p:nvPr>
            <p:ph type="sldNum" sz="quarter" idx="12"/>
          </p:nvPr>
        </p:nvSpPr>
        <p:spPr>
          <a:xfrm>
            <a:off x="6553200" y="6244829"/>
            <a:ext cx="2133600" cy="476250"/>
          </a:xfrm>
        </p:spPr>
        <p:txBody>
          <a:bodyPr/>
          <a:lstStyle>
            <a:lvl1pPr>
              <a:defRPr/>
            </a:lvl1pPr>
          </a:lstStyle>
          <a:p>
            <a:fld id="{5D71DEAB-0578-4FB2-BA15-F449B588DA5B}" type="slidenum">
              <a:rPr lang="en-US"/>
              <a:pPr/>
              <a:t>‹#›</a:t>
            </a:fld>
            <a:endParaRPr lang="en-US"/>
          </a:p>
        </p:txBody>
      </p:sp>
    </p:spTree>
    <p:extLst>
      <p:ext uri="{BB962C8B-B14F-4D97-AF65-F5344CB8AC3E}">
        <p14:creationId xmlns:p14="http://schemas.microsoft.com/office/powerpoint/2010/main" val="20616269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1"/>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B8805F9C-8299-48CF-8E56-E1A2F9EA4005}" type="slidenum">
              <a:rPr lang="en-US"/>
              <a:pPr/>
              <a:t>‹#›</a:t>
            </a:fld>
            <a:endParaRPr lang="en-US"/>
          </a:p>
        </p:txBody>
      </p:sp>
    </p:spTree>
    <p:extLst>
      <p:ext uri="{BB962C8B-B14F-4D97-AF65-F5344CB8AC3E}">
        <p14:creationId xmlns:p14="http://schemas.microsoft.com/office/powerpoint/2010/main" val="231217659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648200" y="1600201"/>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US"/>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endParaRPr lang="en-US"/>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ECEC146E-A526-474F-88CB-1066745F3B43}" type="slidenum">
              <a:rPr lang="en-US"/>
              <a:pPr/>
              <a:t>‹#›</a:t>
            </a:fld>
            <a:endParaRPr lang="en-US"/>
          </a:p>
        </p:txBody>
      </p:sp>
    </p:spTree>
    <p:extLst>
      <p:ext uri="{BB962C8B-B14F-4D97-AF65-F5344CB8AC3E}">
        <p14:creationId xmlns:p14="http://schemas.microsoft.com/office/powerpoint/2010/main" val="33888310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7D15AF10-FCA8-4B3D-9D21-E80B8241687C}" type="datetimeFigureOut">
              <a:rPr lang="en-GB" smtClean="0"/>
              <a:t>14/12/2022</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A9638B6F-30E1-439E-95D3-BA0BF02C4E1E}"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37" r:id="rId7"/>
    <p:sldLayoutId id="2147483738" r:id="rId8"/>
    <p:sldLayoutId id="2147483739" r:id="rId9"/>
    <p:sldLayoutId id="2147483740" r:id="rId10"/>
    <p:sldLayoutId id="2147483741" r:id="rId11"/>
    <p:sldLayoutId id="2147483742" r:id="rId12"/>
    <p:sldLayoutId id="2147483743" r:id="rId13"/>
    <p:sldLayoutId id="2147483744" r:id="rId14"/>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Grp="1" noChangeArrowheads="1"/>
          </p:cNvSpPr>
          <p:nvPr>
            <p:ph type="title" sz="quarter"/>
          </p:nvPr>
        </p:nvSpPr>
        <p:spPr>
          <a:xfrm>
            <a:off x="457200" y="275034"/>
            <a:ext cx="8229600" cy="3153965"/>
          </a:xfrm>
        </p:spPr>
        <p:txBody>
          <a:bodyPr>
            <a:normAutofit/>
          </a:bodyPr>
          <a:lstStyle/>
          <a:p>
            <a:pPr algn="ctr"/>
            <a:r>
              <a:rPr lang="en-GB" dirty="0">
                <a:solidFill>
                  <a:schemeClr val="accent1"/>
                </a:solidFill>
              </a:rPr>
              <a:t>Welcome to Reed Medical Ltd</a:t>
            </a:r>
            <a:br>
              <a:rPr lang="en-GB" dirty="0">
                <a:solidFill>
                  <a:schemeClr val="accent1"/>
                </a:solidFill>
              </a:rPr>
            </a:br>
            <a:r>
              <a:rPr lang="en-GB" dirty="0">
                <a:solidFill>
                  <a:schemeClr val="accent1"/>
                </a:solidFill>
              </a:rPr>
              <a:t>An introduction to Footwear</a:t>
            </a:r>
            <a:br>
              <a:rPr lang="en-GB" dirty="0">
                <a:solidFill>
                  <a:schemeClr val="accent1"/>
                </a:solidFill>
              </a:rPr>
            </a:br>
            <a:endParaRPr lang="en-US" dirty="0">
              <a:solidFill>
                <a:schemeClr val="accent1"/>
              </a:solidFill>
            </a:endParaRPr>
          </a:p>
        </p:txBody>
      </p:sp>
      <p:sp>
        <p:nvSpPr>
          <p:cNvPr id="2" name="Slide Number Placeholder 1"/>
          <p:cNvSpPr>
            <a:spLocks noGrp="1"/>
          </p:cNvSpPr>
          <p:nvPr>
            <p:ph type="sldNum" sz="quarter" idx="12"/>
          </p:nvPr>
        </p:nvSpPr>
        <p:spPr/>
        <p:txBody>
          <a:bodyPr/>
          <a:lstStyle/>
          <a:p>
            <a:fld id="{5D71DEAB-0578-4FB2-BA15-F449B588DA5B}" type="slidenum">
              <a:rPr lang="en-US" smtClean="0"/>
              <a:pPr/>
              <a:t>1</a:t>
            </a:fld>
            <a:endParaRPr lang="en-US"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04248" y="4221088"/>
            <a:ext cx="1789367" cy="198884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43608" y="4685928"/>
            <a:ext cx="2457450" cy="1600200"/>
          </a:xfrm>
          <a:prstGeom prst="rect">
            <a:avLst/>
          </a:prstGeom>
        </p:spPr>
      </p:pic>
    </p:spTree>
    <p:extLst>
      <p:ext uri="{BB962C8B-B14F-4D97-AF65-F5344CB8AC3E}">
        <p14:creationId xmlns:p14="http://schemas.microsoft.com/office/powerpoint/2010/main" val="24270153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accent1"/>
                </a:solidFill>
              </a:rPr>
              <a:t>Therapeutic Footwear</a:t>
            </a:r>
          </a:p>
        </p:txBody>
      </p:sp>
      <p:sp>
        <p:nvSpPr>
          <p:cNvPr id="3" name="Content Placeholder 2"/>
          <p:cNvSpPr>
            <a:spLocks noGrp="1"/>
          </p:cNvSpPr>
          <p:nvPr>
            <p:ph idx="1"/>
          </p:nvPr>
        </p:nvSpPr>
        <p:spPr/>
        <p:txBody>
          <a:bodyPr>
            <a:normAutofit fontScale="92500" lnSpcReduction="20000"/>
          </a:bodyPr>
          <a:lstStyle/>
          <a:p>
            <a:pPr marL="0" indent="0" algn="just">
              <a:buNone/>
            </a:pPr>
            <a:r>
              <a:rPr lang="en-US" dirty="0">
                <a:solidFill>
                  <a:schemeClr val="accent1"/>
                </a:solidFill>
              </a:rPr>
              <a:t>Therapeutic Footwear is prescribed with the aim of:</a:t>
            </a:r>
            <a:endParaRPr lang="en-GB" dirty="0">
              <a:solidFill>
                <a:schemeClr val="accent1"/>
              </a:solidFill>
            </a:endParaRPr>
          </a:p>
          <a:p>
            <a:pPr algn="just"/>
            <a:r>
              <a:rPr lang="en-US" dirty="0">
                <a:solidFill>
                  <a:schemeClr val="accent1"/>
                </a:solidFill>
              </a:rPr>
              <a:t>preventing or reducing the risk of foot disease</a:t>
            </a:r>
            <a:endParaRPr lang="en-GB" dirty="0">
              <a:solidFill>
                <a:schemeClr val="accent1"/>
              </a:solidFill>
            </a:endParaRPr>
          </a:p>
          <a:p>
            <a:pPr algn="just"/>
            <a:r>
              <a:rPr lang="en-US" dirty="0">
                <a:solidFill>
                  <a:schemeClr val="accent1"/>
                </a:solidFill>
              </a:rPr>
              <a:t>preventing or reducing the complications of diseases   affecting the foot</a:t>
            </a:r>
            <a:endParaRPr lang="en-GB" dirty="0">
              <a:solidFill>
                <a:schemeClr val="accent1"/>
              </a:solidFill>
            </a:endParaRPr>
          </a:p>
          <a:p>
            <a:pPr algn="just"/>
            <a:r>
              <a:rPr lang="en-US" dirty="0">
                <a:solidFill>
                  <a:schemeClr val="accent1"/>
                </a:solidFill>
              </a:rPr>
              <a:t>accommodating foot deformity</a:t>
            </a:r>
            <a:endParaRPr lang="en-GB" dirty="0">
              <a:solidFill>
                <a:schemeClr val="accent1"/>
              </a:solidFill>
            </a:endParaRPr>
          </a:p>
          <a:p>
            <a:pPr algn="just"/>
            <a:r>
              <a:rPr lang="en-US" dirty="0">
                <a:solidFill>
                  <a:schemeClr val="accent1"/>
                </a:solidFill>
              </a:rPr>
              <a:t>facilitating improved gait and thus reducing musculoskeletal disease or deformity progression where possible.</a:t>
            </a:r>
            <a:endParaRPr lang="en-GB" dirty="0">
              <a:solidFill>
                <a:schemeClr val="accent1"/>
              </a:solidFill>
            </a:endParaRPr>
          </a:p>
          <a:p>
            <a:pPr algn="just"/>
            <a:r>
              <a:rPr lang="en-US" dirty="0">
                <a:solidFill>
                  <a:schemeClr val="accent1"/>
                </a:solidFill>
              </a:rPr>
              <a:t>These goals are achieved by providing footwear that is sufficiently cosmetically acceptable to the patient that they can carry out as much of the normal activities of daily life as possible</a:t>
            </a:r>
          </a:p>
        </p:txBody>
      </p:sp>
      <p:sp>
        <p:nvSpPr>
          <p:cNvPr id="5" name="Slide Number Placeholder 4"/>
          <p:cNvSpPr>
            <a:spLocks noGrp="1"/>
          </p:cNvSpPr>
          <p:nvPr>
            <p:ph type="sldNum" sz="quarter" idx="12"/>
          </p:nvPr>
        </p:nvSpPr>
        <p:spPr/>
        <p:txBody>
          <a:bodyPr/>
          <a:lstStyle/>
          <a:p>
            <a:fld id="{22340ABD-6082-4187-B5D9-AC31B3F01462}" type="slidenum">
              <a:rPr lang="en-GB" smtClean="0"/>
              <a:t>2</a:t>
            </a:fld>
            <a:endParaRPr lang="en-GB"/>
          </a:p>
        </p:txBody>
      </p:sp>
    </p:spTree>
    <p:extLst>
      <p:ext uri="{BB962C8B-B14F-4D97-AF65-F5344CB8AC3E}">
        <p14:creationId xmlns:p14="http://schemas.microsoft.com/office/powerpoint/2010/main" val="422935017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just">
              <a:buNone/>
            </a:pPr>
            <a:r>
              <a:rPr lang="en-GB" dirty="0">
                <a:solidFill>
                  <a:schemeClr val="accent1"/>
                </a:solidFill>
              </a:rPr>
              <a:t>Therapeutic Footwear should be considered:</a:t>
            </a:r>
          </a:p>
          <a:p>
            <a:pPr algn="just">
              <a:buFont typeface="Wingdings" pitchFamily="2" charset="2"/>
              <a:buChar char="ü"/>
            </a:pPr>
            <a:r>
              <a:rPr lang="en-GB" dirty="0">
                <a:solidFill>
                  <a:schemeClr val="accent1"/>
                </a:solidFill>
              </a:rPr>
              <a:t>When the foot cannot be accommodated in high street footwear or comfort footwear (DB, Hotter, </a:t>
            </a:r>
            <a:r>
              <a:rPr lang="en-GB" dirty="0" err="1">
                <a:solidFill>
                  <a:schemeClr val="accent1"/>
                </a:solidFill>
              </a:rPr>
              <a:t>Cosyfeet</a:t>
            </a:r>
            <a:r>
              <a:rPr lang="en-GB" dirty="0">
                <a:solidFill>
                  <a:schemeClr val="accent1"/>
                </a:solidFill>
              </a:rPr>
              <a:t> </a:t>
            </a:r>
            <a:r>
              <a:rPr lang="en-GB" dirty="0" err="1">
                <a:solidFill>
                  <a:schemeClr val="accent1"/>
                </a:solidFill>
              </a:rPr>
              <a:t>etc</a:t>
            </a:r>
            <a:r>
              <a:rPr lang="en-GB" dirty="0">
                <a:solidFill>
                  <a:schemeClr val="accent1"/>
                </a:solidFill>
              </a:rPr>
              <a:t>).</a:t>
            </a:r>
          </a:p>
          <a:p>
            <a:pPr algn="just">
              <a:buFont typeface="Wingdings" pitchFamily="2" charset="2"/>
              <a:buChar char="ü"/>
            </a:pPr>
            <a:r>
              <a:rPr lang="en-GB" dirty="0">
                <a:solidFill>
                  <a:schemeClr val="accent1"/>
                </a:solidFill>
              </a:rPr>
              <a:t>When the construction of the footwear needs to suit a specific condition (</a:t>
            </a:r>
            <a:r>
              <a:rPr lang="en-GB" dirty="0" err="1">
                <a:solidFill>
                  <a:schemeClr val="accent1"/>
                </a:solidFill>
              </a:rPr>
              <a:t>eg</a:t>
            </a:r>
            <a:r>
              <a:rPr lang="en-GB" dirty="0">
                <a:solidFill>
                  <a:schemeClr val="accent1"/>
                </a:solidFill>
              </a:rPr>
              <a:t> soft uppers, extra stiffening, safeseam construction </a:t>
            </a:r>
            <a:r>
              <a:rPr lang="en-GB" dirty="0" err="1">
                <a:solidFill>
                  <a:schemeClr val="accent1"/>
                </a:solidFill>
              </a:rPr>
              <a:t>etc</a:t>
            </a:r>
            <a:r>
              <a:rPr lang="en-GB" dirty="0">
                <a:solidFill>
                  <a:schemeClr val="accent1"/>
                </a:solidFill>
              </a:rPr>
              <a:t>)</a:t>
            </a:r>
          </a:p>
        </p:txBody>
      </p:sp>
      <p:sp>
        <p:nvSpPr>
          <p:cNvPr id="5" name="Slide Number Placeholder 4"/>
          <p:cNvSpPr>
            <a:spLocks noGrp="1"/>
          </p:cNvSpPr>
          <p:nvPr>
            <p:ph type="sldNum" sz="quarter" idx="12"/>
          </p:nvPr>
        </p:nvSpPr>
        <p:spPr/>
        <p:txBody>
          <a:bodyPr/>
          <a:lstStyle/>
          <a:p>
            <a:fld id="{22340ABD-6082-4187-B5D9-AC31B3F01462}" type="slidenum">
              <a:rPr lang="en-GB" smtClean="0"/>
              <a:t>3</a:t>
            </a:fld>
            <a:endParaRPr lang="en-GB"/>
          </a:p>
        </p:txBody>
      </p:sp>
      <p:sp>
        <p:nvSpPr>
          <p:cNvPr id="4" name="Title 3"/>
          <p:cNvSpPr>
            <a:spLocks noGrp="1"/>
          </p:cNvSpPr>
          <p:nvPr>
            <p:ph type="title"/>
          </p:nvPr>
        </p:nvSpPr>
        <p:spPr/>
        <p:txBody>
          <a:bodyPr/>
          <a:lstStyle/>
          <a:p>
            <a:endParaRPr lang="en-GB"/>
          </a:p>
        </p:txBody>
      </p:sp>
    </p:spTree>
    <p:extLst>
      <p:ext uri="{BB962C8B-B14F-4D97-AF65-F5344CB8AC3E}">
        <p14:creationId xmlns:p14="http://schemas.microsoft.com/office/powerpoint/2010/main" val="66655512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476672"/>
            <a:ext cx="8229600" cy="1080120"/>
          </a:xfrm>
        </p:spPr>
        <p:txBody>
          <a:bodyPr/>
          <a:lstStyle/>
          <a:p>
            <a:r>
              <a:rPr lang="en-GB" dirty="0">
                <a:solidFill>
                  <a:schemeClr val="accent1"/>
                </a:solidFill>
              </a:rPr>
              <a:t>The Last</a:t>
            </a:r>
          </a:p>
        </p:txBody>
      </p:sp>
      <p:sp>
        <p:nvSpPr>
          <p:cNvPr id="6" name="Content Placeholder 5"/>
          <p:cNvSpPr>
            <a:spLocks noGrp="1"/>
          </p:cNvSpPr>
          <p:nvPr>
            <p:ph sz="half" idx="1"/>
          </p:nvPr>
        </p:nvSpPr>
        <p:spPr>
          <a:xfrm>
            <a:off x="476250" y="1628800"/>
            <a:ext cx="4038600" cy="4525963"/>
          </a:xfrm>
        </p:spPr>
        <p:txBody>
          <a:bodyPr>
            <a:normAutofit fontScale="92500" lnSpcReduction="10000"/>
          </a:bodyPr>
          <a:lstStyle/>
          <a:p>
            <a:pPr algn="just">
              <a:buFontTx/>
              <a:buNone/>
            </a:pPr>
            <a:r>
              <a:rPr lang="en-GB" sz="2400" dirty="0"/>
              <a:t>    </a:t>
            </a:r>
            <a:r>
              <a:rPr lang="en-GB" sz="2400" dirty="0">
                <a:solidFill>
                  <a:schemeClr val="accent1"/>
                </a:solidFill>
              </a:rPr>
              <a:t>All footwear is made on a last, which is a wooden or plastic representation of the foot, upon which the shoe is made.</a:t>
            </a:r>
          </a:p>
          <a:p>
            <a:pPr algn="just">
              <a:buFontTx/>
              <a:buNone/>
            </a:pPr>
            <a:r>
              <a:rPr lang="en-GB" sz="2400" b="1" dirty="0">
                <a:solidFill>
                  <a:schemeClr val="accent1"/>
                </a:solidFill>
              </a:rPr>
              <a:t>	It is not a model of the foot! Fitting allowances are added to your measures &amp; the shape blended for </a:t>
            </a:r>
            <a:r>
              <a:rPr lang="en-GB" sz="2400" b="1" dirty="0" err="1">
                <a:solidFill>
                  <a:schemeClr val="accent1"/>
                </a:solidFill>
              </a:rPr>
              <a:t>cosmesis</a:t>
            </a:r>
            <a:r>
              <a:rPr lang="en-GB" sz="2400" b="1" dirty="0">
                <a:solidFill>
                  <a:schemeClr val="accent1"/>
                </a:solidFill>
              </a:rPr>
              <a:t>.</a:t>
            </a:r>
          </a:p>
          <a:p>
            <a:pPr algn="just">
              <a:buFontTx/>
              <a:buNone/>
            </a:pPr>
            <a:r>
              <a:rPr lang="en-GB" sz="2400" b="1" dirty="0">
                <a:solidFill>
                  <a:schemeClr val="accent1"/>
                </a:solidFill>
              </a:rPr>
              <a:t>	</a:t>
            </a:r>
            <a:r>
              <a:rPr lang="en-GB" sz="2400" dirty="0">
                <a:solidFill>
                  <a:schemeClr val="accent1"/>
                </a:solidFill>
              </a:rPr>
              <a:t>It is fashioned to provide a good fit, whilst allowing for changes in the foot when walking.</a:t>
            </a:r>
            <a:endParaRPr lang="en-GB" sz="2400" b="1" dirty="0">
              <a:solidFill>
                <a:schemeClr val="accent1"/>
              </a:solidFill>
            </a:endParaRPr>
          </a:p>
          <a:p>
            <a:pPr>
              <a:buFontTx/>
              <a:buNone/>
            </a:pPr>
            <a:endParaRPr lang="en-US" sz="2400" b="1" dirty="0">
              <a:solidFill>
                <a:srgbClr val="EAEAEA"/>
              </a:solidFill>
            </a:endParaRPr>
          </a:p>
          <a:p>
            <a:endParaRPr lang="en-GB" dirty="0"/>
          </a:p>
        </p:txBody>
      </p:sp>
      <p:pic>
        <p:nvPicPr>
          <p:cNvPr id="5122" name="Picture 2" descr="C:\Users\Neville\Downloads\2014-08-29 18.21.23.png"/>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5189537" y="1920875"/>
            <a:ext cx="2955925" cy="4433888"/>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22340ABD-6082-4187-B5D9-AC31B3F01462}" type="slidenum">
              <a:rPr lang="en-GB" smtClean="0">
                <a:solidFill>
                  <a:prstClr val="white">
                    <a:shade val="50000"/>
                  </a:prstClr>
                </a:solidFill>
              </a:rPr>
              <a:pPr/>
              <a:t>4</a:t>
            </a:fld>
            <a:endParaRPr lang="en-GB">
              <a:solidFill>
                <a:prstClr val="white">
                  <a:shade val="50000"/>
                </a:prstClr>
              </a:solidFill>
            </a:endParaRPr>
          </a:p>
        </p:txBody>
      </p:sp>
    </p:spTree>
    <p:extLst>
      <p:ext uri="{BB962C8B-B14F-4D97-AF65-F5344CB8AC3E}">
        <p14:creationId xmlns:p14="http://schemas.microsoft.com/office/powerpoint/2010/main" val="2416297849"/>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Grp="1" noChangeAspect="1"/>
          </p:cNvGraphicFramePr>
          <p:nvPr>
            <p:extLst>
              <p:ext uri="{D42A27DB-BD31-4B8C-83A1-F6EECF244321}">
                <p14:modId xmlns:p14="http://schemas.microsoft.com/office/powerpoint/2010/main" val="3706448803"/>
              </p:ext>
            </p:extLst>
          </p:nvPr>
        </p:nvGraphicFramePr>
        <p:xfrm>
          <a:off x="290876" y="1988840"/>
          <a:ext cx="8446617" cy="3384376"/>
        </p:xfrm>
        <a:graphic>
          <a:graphicData uri="http://schemas.openxmlformats.org/presentationml/2006/ole">
            <mc:AlternateContent xmlns:mc="http://schemas.openxmlformats.org/markup-compatibility/2006">
              <mc:Choice xmlns:v="urn:schemas-microsoft-com:vml" Requires="v">
                <p:oleObj name="Bitmap Image" r:id="rId3" imgW="4866667" imgH="1991003" progId="PBrush">
                  <p:embed/>
                </p:oleObj>
              </mc:Choice>
              <mc:Fallback>
                <p:oleObj name="Bitmap Image" r:id="rId3" imgW="4866667" imgH="1991003" progId="PBrush">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0876" y="1988840"/>
                        <a:ext cx="8446617" cy="3384376"/>
                      </a:xfrm>
                      <a:prstGeom prst="rect">
                        <a:avLst/>
                      </a:prstGeom>
                      <a:noFill/>
                      <a:ln>
                        <a:noFill/>
                      </a:ln>
                    </p:spPr>
                  </p:pic>
                </p:oleObj>
              </mc:Fallback>
            </mc:AlternateContent>
          </a:graphicData>
        </a:graphic>
      </p:graphicFrame>
      <p:sp>
        <p:nvSpPr>
          <p:cNvPr id="4" name="Slide Number Placeholder 3"/>
          <p:cNvSpPr>
            <a:spLocks noGrp="1"/>
          </p:cNvSpPr>
          <p:nvPr>
            <p:ph type="sldNum" sz="quarter" idx="12"/>
          </p:nvPr>
        </p:nvSpPr>
        <p:spPr/>
        <p:txBody>
          <a:bodyPr/>
          <a:lstStyle/>
          <a:p>
            <a:fld id="{22340ABD-6082-4187-B5D9-AC31B3F01462}" type="slidenum">
              <a:rPr lang="en-GB" smtClean="0"/>
              <a:t>5</a:t>
            </a:fld>
            <a:endParaRPr lang="en-GB"/>
          </a:p>
        </p:txBody>
      </p:sp>
      <p:sp>
        <p:nvSpPr>
          <p:cNvPr id="6" name="Title 4"/>
          <p:cNvSpPr txBox="1">
            <a:spLocks/>
          </p:cNvSpPr>
          <p:nvPr/>
        </p:nvSpPr>
        <p:spPr>
          <a:xfrm>
            <a:off x="457200" y="476672"/>
            <a:ext cx="8229600" cy="1080120"/>
          </a:xfrm>
          <a:prstGeom prst="rect">
            <a:avLst/>
          </a:prstGeom>
        </p:spPr>
        <p:txBody>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GB" dirty="0">
                <a:solidFill>
                  <a:schemeClr val="accent1"/>
                </a:solidFill>
              </a:rPr>
              <a:t>Parts of a Last</a:t>
            </a:r>
          </a:p>
        </p:txBody>
      </p:sp>
    </p:spTree>
    <p:extLst>
      <p:ext uri="{BB962C8B-B14F-4D97-AF65-F5344CB8AC3E}">
        <p14:creationId xmlns:p14="http://schemas.microsoft.com/office/powerpoint/2010/main" val="405987197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
          <p:cNvGraphicFramePr>
            <a:graphicFrameLocks noGrp="1" noChangeAspect="1"/>
          </p:cNvGraphicFramePr>
          <p:nvPr>
            <p:extLst>
              <p:ext uri="{D42A27DB-BD31-4B8C-83A1-F6EECF244321}">
                <p14:modId xmlns:p14="http://schemas.microsoft.com/office/powerpoint/2010/main" val="3204896637"/>
              </p:ext>
            </p:extLst>
          </p:nvPr>
        </p:nvGraphicFramePr>
        <p:xfrm>
          <a:off x="455287" y="1916832"/>
          <a:ext cx="8304579" cy="3456384"/>
        </p:xfrm>
        <a:graphic>
          <a:graphicData uri="http://schemas.openxmlformats.org/presentationml/2006/ole">
            <mc:AlternateContent xmlns:mc="http://schemas.openxmlformats.org/markup-compatibility/2006">
              <mc:Choice xmlns:v="urn:schemas-microsoft-com:vml" Requires="v">
                <p:oleObj name="Bitmap Image" r:id="rId3" imgW="4944165" imgH="2057143" progId="PBrush">
                  <p:embed/>
                </p:oleObj>
              </mc:Choice>
              <mc:Fallback>
                <p:oleObj name="Bitmap Image" r:id="rId3" imgW="4944165" imgH="2057143" progId="PBrush">
                  <p:embed/>
                  <p:pic>
                    <p:nvPicPr>
                      <p:cNvPr id="0" name=""/>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5287" y="1916832"/>
                        <a:ext cx="8304579" cy="3456384"/>
                      </a:xfrm>
                      <a:prstGeom prst="rect">
                        <a:avLst/>
                      </a:prstGeom>
                      <a:noFill/>
                      <a:ln>
                        <a:noFill/>
                      </a:ln>
                    </p:spPr>
                  </p:pic>
                </p:oleObj>
              </mc:Fallback>
            </mc:AlternateContent>
          </a:graphicData>
        </a:graphic>
      </p:graphicFrame>
      <p:sp>
        <p:nvSpPr>
          <p:cNvPr id="4" name="Slide Number Placeholder 3"/>
          <p:cNvSpPr>
            <a:spLocks noGrp="1"/>
          </p:cNvSpPr>
          <p:nvPr>
            <p:ph type="sldNum" sz="quarter" idx="12"/>
          </p:nvPr>
        </p:nvSpPr>
        <p:spPr/>
        <p:txBody>
          <a:bodyPr/>
          <a:lstStyle/>
          <a:p>
            <a:fld id="{22340ABD-6082-4187-B5D9-AC31B3F01462}" type="slidenum">
              <a:rPr lang="en-GB" smtClean="0"/>
              <a:t>6</a:t>
            </a:fld>
            <a:endParaRPr lang="en-GB"/>
          </a:p>
        </p:txBody>
      </p:sp>
      <p:sp>
        <p:nvSpPr>
          <p:cNvPr id="5" name="Title 4"/>
          <p:cNvSpPr txBox="1">
            <a:spLocks/>
          </p:cNvSpPr>
          <p:nvPr/>
        </p:nvSpPr>
        <p:spPr>
          <a:xfrm>
            <a:off x="457200" y="476672"/>
            <a:ext cx="8229600" cy="1080120"/>
          </a:xfrm>
          <a:prstGeom prst="rect">
            <a:avLst/>
          </a:prstGeom>
        </p:spPr>
        <p:txBody>
          <a:bodyPr/>
          <a:lstStyle>
            <a:lvl1pPr algn="l" rtl="0" eaLnBrk="1" latinLnBrk="0" hangingPunct="1">
              <a:spcBef>
                <a:spcPct val="0"/>
              </a:spcBef>
              <a:buNone/>
              <a:defRPr kumimoji="0" sz="5000" b="0" kern="1200">
                <a:ln>
                  <a:noFill/>
                </a:ln>
                <a:solidFill>
                  <a:schemeClr val="tx2"/>
                </a:solidFill>
                <a:effectLst/>
                <a:latin typeface="+mj-lt"/>
                <a:ea typeface="+mj-ea"/>
                <a:cs typeface="+mj-cs"/>
              </a:defRPr>
            </a:lvl1pPr>
          </a:lstStyle>
          <a:p>
            <a:r>
              <a:rPr lang="en-GB" dirty="0">
                <a:solidFill>
                  <a:schemeClr val="accent1"/>
                </a:solidFill>
              </a:rPr>
              <a:t>Areas of a Last</a:t>
            </a:r>
          </a:p>
        </p:txBody>
      </p:sp>
    </p:spTree>
    <p:extLst>
      <p:ext uri="{BB962C8B-B14F-4D97-AF65-F5344CB8AC3E}">
        <p14:creationId xmlns:p14="http://schemas.microsoft.com/office/powerpoint/2010/main" val="275293038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Grp="1" noChangeArrowheads="1"/>
          </p:cNvSpPr>
          <p:nvPr>
            <p:ph type="title"/>
          </p:nvPr>
        </p:nvSpPr>
        <p:spPr/>
        <p:txBody>
          <a:bodyPr/>
          <a:lstStyle/>
          <a:p>
            <a:r>
              <a:rPr lang="en-GB" dirty="0">
                <a:solidFill>
                  <a:schemeClr val="accent1"/>
                </a:solidFill>
              </a:rPr>
              <a:t>Toe Spring and Heel Pitch</a:t>
            </a:r>
            <a:endParaRPr lang="en-US" dirty="0">
              <a:solidFill>
                <a:schemeClr val="accent1"/>
              </a:solidFill>
            </a:endParaRPr>
          </a:p>
        </p:txBody>
      </p:sp>
      <p:sp>
        <p:nvSpPr>
          <p:cNvPr id="6149" name="Rectangle 5"/>
          <p:cNvSpPr>
            <a:spLocks noGrp="1" noChangeArrowheads="1"/>
          </p:cNvSpPr>
          <p:nvPr>
            <p:ph type="body" sz="half" idx="1"/>
          </p:nvPr>
        </p:nvSpPr>
        <p:spPr/>
        <p:txBody>
          <a:bodyPr>
            <a:normAutofit fontScale="92500" lnSpcReduction="10000"/>
          </a:bodyPr>
          <a:lstStyle/>
          <a:p>
            <a:pPr marL="0" indent="0" algn="just">
              <a:buNone/>
            </a:pPr>
            <a:r>
              <a:rPr lang="en-US" sz="2800" b="1" dirty="0">
                <a:solidFill>
                  <a:srgbClr val="FF0000"/>
                </a:solidFill>
              </a:rPr>
              <a:t>Heel pitch is the difference in height between the heel and sole. This ensures that the joint line is in contact with the ground and there is adequate toe spring.</a:t>
            </a:r>
          </a:p>
          <a:p>
            <a:pPr marL="0" indent="0" algn="just">
              <a:buNone/>
            </a:pPr>
            <a:r>
              <a:rPr lang="en-US" sz="2800" dirty="0">
                <a:solidFill>
                  <a:schemeClr val="accent1"/>
                </a:solidFill>
              </a:rPr>
              <a:t>If increased heel height is required (</a:t>
            </a:r>
            <a:r>
              <a:rPr lang="en-US" sz="2800" dirty="0" err="1">
                <a:solidFill>
                  <a:schemeClr val="accent1"/>
                </a:solidFill>
              </a:rPr>
              <a:t>equinus</a:t>
            </a:r>
            <a:r>
              <a:rPr lang="en-US" sz="2800" dirty="0">
                <a:solidFill>
                  <a:schemeClr val="accent1"/>
                </a:solidFill>
              </a:rPr>
              <a:t>), then a special last will need to be made with correct pitch.</a:t>
            </a:r>
          </a:p>
        </p:txBody>
      </p:sp>
      <p:graphicFrame>
        <p:nvGraphicFramePr>
          <p:cNvPr id="6151" name="Object 7"/>
          <p:cNvGraphicFramePr>
            <a:graphicFrameLocks noGrp="1" noChangeAspect="1"/>
          </p:cNvGraphicFramePr>
          <p:nvPr>
            <p:ph sz="half" idx="2"/>
            <p:extLst>
              <p:ext uri="{D42A27DB-BD31-4B8C-83A1-F6EECF244321}">
                <p14:modId xmlns:p14="http://schemas.microsoft.com/office/powerpoint/2010/main" val="4062541964"/>
              </p:ext>
            </p:extLst>
          </p:nvPr>
        </p:nvGraphicFramePr>
        <p:xfrm>
          <a:off x="4427538" y="2825750"/>
          <a:ext cx="4257675" cy="1884363"/>
        </p:xfrm>
        <a:graphic>
          <a:graphicData uri="http://schemas.openxmlformats.org/presentationml/2006/ole">
            <mc:AlternateContent xmlns:mc="http://schemas.openxmlformats.org/markup-compatibility/2006">
              <mc:Choice xmlns:v="urn:schemas-microsoft-com:vml" Requires="v">
                <p:oleObj name="Bitmap Image" r:id="rId3" imgW="4476190" imgH="1980952" progId="PBrush">
                  <p:embed/>
                </p:oleObj>
              </mc:Choice>
              <mc:Fallback>
                <p:oleObj name="Bitmap Image" r:id="rId3" imgW="4476190" imgH="1980952" progId="PBrush">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538" y="2825750"/>
                        <a:ext cx="4257675" cy="1884363"/>
                      </a:xfrm>
                      <a:prstGeom prst="rect">
                        <a:avLst/>
                      </a:prstGeom>
                      <a:noFill/>
                      <a:ln>
                        <a:noFill/>
                      </a:ln>
                      <a:effectLst/>
                    </p:spPr>
                  </p:pic>
                </p:oleObj>
              </mc:Fallback>
            </mc:AlternateContent>
          </a:graphicData>
        </a:graphic>
      </p:graphicFrame>
      <p:sp>
        <p:nvSpPr>
          <p:cNvPr id="2" name="Slide Number Placeholder 1"/>
          <p:cNvSpPr>
            <a:spLocks noGrp="1"/>
          </p:cNvSpPr>
          <p:nvPr>
            <p:ph type="sldNum" sz="quarter" idx="12"/>
          </p:nvPr>
        </p:nvSpPr>
        <p:spPr/>
        <p:txBody>
          <a:bodyPr/>
          <a:lstStyle/>
          <a:p>
            <a:fld id="{B8805F9C-8299-48CF-8E56-E1A2F9EA4005}" type="slidenum">
              <a:rPr lang="en-US" smtClean="0"/>
              <a:pPr/>
              <a:t>7</a:t>
            </a:fld>
            <a:endParaRPr lang="en-US"/>
          </a:p>
        </p:txBody>
      </p:sp>
    </p:spTree>
    <p:extLst>
      <p:ext uri="{BB962C8B-B14F-4D97-AF65-F5344CB8AC3E}">
        <p14:creationId xmlns:p14="http://schemas.microsoft.com/office/powerpoint/2010/main" val="426306793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Stock Footwear</a:t>
            </a:r>
            <a:endParaRPr lang="en-GB" dirty="0">
              <a:solidFill>
                <a:schemeClr val="tx1"/>
              </a:solidFill>
            </a:endParaRPr>
          </a:p>
        </p:txBody>
      </p:sp>
      <p:sp>
        <p:nvSpPr>
          <p:cNvPr id="7" name="Content Placeholder 6"/>
          <p:cNvSpPr>
            <a:spLocks noGrp="1"/>
          </p:cNvSpPr>
          <p:nvPr>
            <p:ph sz="half" idx="1"/>
          </p:nvPr>
        </p:nvSpPr>
        <p:spPr/>
        <p:txBody>
          <a:bodyPr>
            <a:normAutofit/>
          </a:bodyPr>
          <a:lstStyle/>
          <a:p>
            <a:pPr marL="137160" indent="0">
              <a:buNone/>
            </a:pPr>
            <a:r>
              <a:rPr lang="en-GB" dirty="0"/>
              <a:t>This is a name given describe manufactured on a standard last, calibrated according to the manufacturer’s accommodation chart.</a:t>
            </a:r>
          </a:p>
          <a:p>
            <a:pPr marL="137160" indent="0">
              <a:buNone/>
            </a:pPr>
            <a:r>
              <a:rPr lang="en-GB" dirty="0"/>
              <a:t>Standard lengths with various width/depth measures (narrow, standard, wide and deep) </a:t>
            </a:r>
          </a:p>
        </p:txBody>
      </p:sp>
      <p:pic>
        <p:nvPicPr>
          <p:cNvPr id="9" name="Content Placeholder 8"/>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904807" y="3566319"/>
            <a:ext cx="1525385" cy="1143000"/>
          </a:xfrm>
        </p:spPr>
      </p:pic>
      <p:sp>
        <p:nvSpPr>
          <p:cNvPr id="4" name="Slide Number Placeholder 3"/>
          <p:cNvSpPr>
            <a:spLocks noGrp="1"/>
          </p:cNvSpPr>
          <p:nvPr>
            <p:ph type="sldNum" sz="quarter" idx="12"/>
          </p:nvPr>
        </p:nvSpPr>
        <p:spPr/>
        <p:txBody>
          <a:bodyPr/>
          <a:lstStyle/>
          <a:p>
            <a:fld id="{22340ABD-6082-4187-B5D9-AC31B3F01462}" type="slidenum">
              <a:rPr lang="en-GB" smtClean="0"/>
              <a:t>8</a:t>
            </a:fld>
            <a:endParaRPr lang="en-GB"/>
          </a:p>
        </p:txBody>
      </p:sp>
    </p:spTree>
    <p:extLst>
      <p:ext uri="{BB962C8B-B14F-4D97-AF65-F5344CB8AC3E}">
        <p14:creationId xmlns:p14="http://schemas.microsoft.com/office/powerpoint/2010/main" val="43898541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tx1"/>
                </a:solidFill>
              </a:rPr>
              <a:t>Types of Therapeutic Footwear</a:t>
            </a:r>
          </a:p>
        </p:txBody>
      </p:sp>
      <p:sp>
        <p:nvSpPr>
          <p:cNvPr id="3" name="Content Placeholder 2"/>
          <p:cNvSpPr>
            <a:spLocks noGrp="1"/>
          </p:cNvSpPr>
          <p:nvPr>
            <p:ph sz="half" idx="1"/>
          </p:nvPr>
        </p:nvSpPr>
        <p:spPr/>
        <p:txBody>
          <a:bodyPr>
            <a:normAutofit lnSpcReduction="10000"/>
          </a:bodyPr>
          <a:lstStyle/>
          <a:p>
            <a:pPr marL="137160" indent="0">
              <a:buNone/>
            </a:pPr>
            <a:r>
              <a:rPr lang="en-GB" b="1" dirty="0"/>
              <a:t>MODULAR FOOTWEAR </a:t>
            </a:r>
            <a:r>
              <a:rPr lang="en-GB" dirty="0"/>
              <a:t>is made on a last which has been adapted by adding fittings to accommodate bunions, hammer toes etc.</a:t>
            </a:r>
          </a:p>
          <a:p>
            <a:pPr marL="137160" indent="0">
              <a:buNone/>
            </a:pPr>
            <a:r>
              <a:rPr lang="en-GB" dirty="0"/>
              <a:t>The shape of the sole remains standard as does the pitch of the last. (the difference in depth between heel and sole).</a:t>
            </a:r>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5904807" y="3566319"/>
            <a:ext cx="1525385" cy="1143000"/>
          </a:xfrm>
        </p:spPr>
      </p:pic>
      <p:sp>
        <p:nvSpPr>
          <p:cNvPr id="5" name="Slide Number Placeholder 4"/>
          <p:cNvSpPr>
            <a:spLocks noGrp="1"/>
          </p:cNvSpPr>
          <p:nvPr>
            <p:ph type="sldNum" sz="quarter" idx="12"/>
          </p:nvPr>
        </p:nvSpPr>
        <p:spPr/>
        <p:txBody>
          <a:bodyPr/>
          <a:lstStyle/>
          <a:p>
            <a:fld id="{22340ABD-6082-4187-B5D9-AC31B3F01462}" type="slidenum">
              <a:rPr lang="en-GB" smtClean="0"/>
              <a:t>9</a:t>
            </a:fld>
            <a:endParaRPr lang="en-GB"/>
          </a:p>
        </p:txBody>
      </p:sp>
    </p:spTree>
    <p:extLst>
      <p:ext uri="{BB962C8B-B14F-4D97-AF65-F5344CB8AC3E}">
        <p14:creationId xmlns:p14="http://schemas.microsoft.com/office/powerpoint/2010/main" val="95724634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520" y="1315655"/>
            <a:ext cx="8605822" cy="42449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9988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tx1"/>
                </a:solidFill>
              </a:rPr>
              <a:t>Types of Therapeutic Footwear</a:t>
            </a:r>
          </a:p>
        </p:txBody>
      </p:sp>
      <p:sp>
        <p:nvSpPr>
          <p:cNvPr id="3" name="Content Placeholder 2"/>
          <p:cNvSpPr>
            <a:spLocks noGrp="1"/>
          </p:cNvSpPr>
          <p:nvPr>
            <p:ph sz="half" idx="1"/>
          </p:nvPr>
        </p:nvSpPr>
        <p:spPr/>
        <p:txBody>
          <a:bodyPr>
            <a:normAutofit/>
          </a:bodyPr>
          <a:lstStyle/>
          <a:p>
            <a:pPr marL="137160" indent="0">
              <a:buNone/>
            </a:pPr>
            <a:r>
              <a:rPr lang="en-GB" b="1" dirty="0"/>
              <a:t>BESPOKE FOOTWEAR  </a:t>
            </a:r>
            <a:r>
              <a:rPr lang="en-GB" dirty="0"/>
              <a:t>When the dimensions of the foot alter the shape of the sole unit, or the pitch of the foot exceeds the standard pitch (</a:t>
            </a:r>
            <a:r>
              <a:rPr lang="en-GB" dirty="0" err="1"/>
              <a:t>equinus</a:t>
            </a:r>
            <a:r>
              <a:rPr lang="en-GB" dirty="0"/>
              <a:t> foot), specific lasts have to be produced and bespoke footwear made.</a:t>
            </a:r>
          </a:p>
        </p:txBody>
      </p:sp>
      <p:pic>
        <p:nvPicPr>
          <p:cNvPr id="6" name="Content Placeholder 5"/>
          <p:cNvPicPr>
            <a:picLocks noGrp="1" noChangeAspect="1"/>
          </p:cNvPicPr>
          <p:nvPr>
            <p:ph sz="half" idx="2"/>
          </p:nvPr>
        </p:nvPicPr>
        <p:blipFill>
          <a:blip r:embed="rId3" cstate="print">
            <a:extLst>
              <a:ext uri="{28A0092B-C50C-407E-A947-70E740481C1C}">
                <a14:useLocalDpi xmlns:a14="http://schemas.microsoft.com/office/drawing/2010/main" val="0"/>
              </a:ext>
            </a:extLst>
          </a:blip>
          <a:stretch>
            <a:fillRect/>
          </a:stretch>
        </p:blipFill>
        <p:spPr>
          <a:xfrm>
            <a:off x="4648200" y="2620750"/>
            <a:ext cx="4038600" cy="3034138"/>
          </a:xfrm>
        </p:spPr>
      </p:pic>
      <p:sp>
        <p:nvSpPr>
          <p:cNvPr id="5" name="Slide Number Placeholder 4"/>
          <p:cNvSpPr>
            <a:spLocks noGrp="1"/>
          </p:cNvSpPr>
          <p:nvPr>
            <p:ph type="sldNum" sz="quarter" idx="12"/>
          </p:nvPr>
        </p:nvSpPr>
        <p:spPr/>
        <p:txBody>
          <a:bodyPr/>
          <a:lstStyle/>
          <a:p>
            <a:fld id="{22340ABD-6082-4187-B5D9-AC31B3F01462}" type="slidenum">
              <a:rPr lang="en-GB" smtClean="0"/>
              <a:t>11</a:t>
            </a:fld>
            <a:endParaRPr lang="en-GB"/>
          </a:p>
        </p:txBody>
      </p:sp>
    </p:spTree>
    <p:extLst>
      <p:ext uri="{BB962C8B-B14F-4D97-AF65-F5344CB8AC3E}">
        <p14:creationId xmlns:p14="http://schemas.microsoft.com/office/powerpoint/2010/main" val="306465754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p:txBody>
          <a:bodyPr/>
          <a:lstStyle/>
          <a:p>
            <a:r>
              <a:rPr lang="en-GB" dirty="0">
                <a:solidFill>
                  <a:schemeClr val="tx1"/>
                </a:solidFill>
              </a:rPr>
              <a:t>The Parts of a Shoe</a:t>
            </a:r>
            <a:endParaRPr lang="en-US" dirty="0">
              <a:solidFill>
                <a:schemeClr val="tx1"/>
              </a:solidFill>
            </a:endParaRPr>
          </a:p>
        </p:txBody>
      </p:sp>
      <p:pic>
        <p:nvPicPr>
          <p:cNvPr id="19462" name="Picture 6"/>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835151" y="1725613"/>
            <a:ext cx="5400675" cy="4216400"/>
          </a:xfrm>
          <a:prstGeom prst="rect">
            <a:avLst/>
          </a:prstGeom>
          <a:ln w="228600" cap="sq" cmpd="thickThin">
            <a:solidFill>
              <a:srgbClr val="000000"/>
            </a:solidFill>
            <a:prstDash val="solid"/>
            <a:miter lim="800000"/>
          </a:ln>
          <a:effectLst>
            <a:innerShdw blurRad="76200">
              <a:srgbClr val="000000"/>
            </a:innerShdw>
          </a:effectLst>
        </p:spPr>
      </p:pic>
      <p:sp>
        <p:nvSpPr>
          <p:cNvPr id="2" name="Slide Number Placeholder 1"/>
          <p:cNvSpPr>
            <a:spLocks noGrp="1"/>
          </p:cNvSpPr>
          <p:nvPr>
            <p:ph type="sldNum" sz="quarter" idx="12"/>
          </p:nvPr>
        </p:nvSpPr>
        <p:spPr/>
        <p:txBody>
          <a:bodyPr/>
          <a:lstStyle/>
          <a:p>
            <a:fld id="{22340ABD-6082-4187-B5D9-AC31B3F01462}" type="slidenum">
              <a:rPr lang="en-GB" smtClean="0"/>
              <a:t>12</a:t>
            </a:fld>
            <a:endParaRPr lang="en-GB"/>
          </a:p>
        </p:txBody>
      </p:sp>
    </p:spTree>
    <p:extLst>
      <p:ext uri="{BB962C8B-B14F-4D97-AF65-F5344CB8AC3E}">
        <p14:creationId xmlns:p14="http://schemas.microsoft.com/office/powerpoint/2010/main" val="66240649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The Parts of a Shoe</a:t>
            </a: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28276" y="1916833"/>
            <a:ext cx="5138475" cy="3960440"/>
          </a:xfrm>
          <a:prstGeom prst="rect">
            <a:avLst/>
          </a:prstGeom>
          <a:ln w="228600" cap="sq" cmpd="thickThin">
            <a:solidFill>
              <a:srgbClr val="000000"/>
            </a:solidFill>
            <a:prstDash val="solid"/>
            <a:miter lim="800000"/>
          </a:ln>
          <a:effectLst>
            <a:innerShdw blurRad="76200">
              <a:srgbClr val="000000"/>
            </a:innerShdw>
          </a:effectLst>
        </p:spPr>
      </p:pic>
      <p:sp>
        <p:nvSpPr>
          <p:cNvPr id="4" name="Slide Number Placeholder 3"/>
          <p:cNvSpPr>
            <a:spLocks noGrp="1"/>
          </p:cNvSpPr>
          <p:nvPr>
            <p:ph type="sldNum" sz="quarter" idx="12"/>
          </p:nvPr>
        </p:nvSpPr>
        <p:spPr/>
        <p:txBody>
          <a:bodyPr/>
          <a:lstStyle/>
          <a:p>
            <a:fld id="{22340ABD-6082-4187-B5D9-AC31B3F01462}" type="slidenum">
              <a:rPr lang="en-GB" smtClean="0"/>
              <a:t>13</a:t>
            </a:fld>
            <a:endParaRPr lang="en-GB"/>
          </a:p>
        </p:txBody>
      </p:sp>
    </p:spTree>
    <p:extLst>
      <p:ext uri="{BB962C8B-B14F-4D97-AF65-F5344CB8AC3E}">
        <p14:creationId xmlns:p14="http://schemas.microsoft.com/office/powerpoint/2010/main" val="28954120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8" name="Rectangle 6"/>
          <p:cNvSpPr>
            <a:spLocks noGrp="1" noChangeArrowheads="1"/>
          </p:cNvSpPr>
          <p:nvPr>
            <p:ph type="title"/>
          </p:nvPr>
        </p:nvSpPr>
        <p:spPr/>
        <p:txBody>
          <a:bodyPr/>
          <a:lstStyle/>
          <a:p>
            <a:r>
              <a:rPr lang="en-GB" dirty="0">
                <a:solidFill>
                  <a:schemeClr val="tx1"/>
                </a:solidFill>
              </a:rPr>
              <a:t>Upper Materials</a:t>
            </a:r>
            <a:endParaRPr lang="en-US" dirty="0">
              <a:solidFill>
                <a:schemeClr val="tx1"/>
              </a:solidFill>
            </a:endParaRPr>
          </a:p>
        </p:txBody>
      </p:sp>
      <p:pic>
        <p:nvPicPr>
          <p:cNvPr id="23561" name="Picture 9" descr="skin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838200" y="1996281"/>
            <a:ext cx="3276600" cy="3733800"/>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23560" name="Rectangle 8"/>
          <p:cNvSpPr>
            <a:spLocks noGrp="1" noChangeArrowheads="1"/>
          </p:cNvSpPr>
          <p:nvPr>
            <p:ph type="body" sz="half" idx="2"/>
          </p:nvPr>
        </p:nvSpPr>
        <p:spPr/>
        <p:txBody>
          <a:bodyPr>
            <a:normAutofit/>
          </a:bodyPr>
          <a:lstStyle/>
          <a:p>
            <a:r>
              <a:rPr lang="en-GB" sz="2400" dirty="0"/>
              <a:t>Leather is widely used in footwear manufacture, being permeable and able to mould to a shape.</a:t>
            </a:r>
          </a:p>
          <a:p>
            <a:pPr>
              <a:spcBef>
                <a:spcPct val="50000"/>
              </a:spcBef>
              <a:buFontTx/>
              <a:buNone/>
            </a:pPr>
            <a:r>
              <a:rPr lang="en-GB" sz="2400" dirty="0"/>
              <a:t>     Manufacturing leather takes a waste product from one industry, meat production, and turns it into a useful commodity.</a:t>
            </a:r>
            <a:endParaRPr lang="en-US" sz="2400" dirty="0"/>
          </a:p>
          <a:p>
            <a:endParaRPr lang="en-US" sz="2400" dirty="0">
              <a:solidFill>
                <a:srgbClr val="99FF33"/>
              </a:solidFill>
            </a:endParaRPr>
          </a:p>
        </p:txBody>
      </p:sp>
      <p:sp>
        <p:nvSpPr>
          <p:cNvPr id="2" name="Slide Number Placeholder 1"/>
          <p:cNvSpPr>
            <a:spLocks noGrp="1"/>
          </p:cNvSpPr>
          <p:nvPr>
            <p:ph type="sldNum" sz="quarter" idx="12"/>
          </p:nvPr>
        </p:nvSpPr>
        <p:spPr/>
        <p:txBody>
          <a:bodyPr/>
          <a:lstStyle/>
          <a:p>
            <a:fld id="{ECEC146E-A526-474F-88CB-1066745F3B43}" type="slidenum">
              <a:rPr lang="en-US" smtClean="0"/>
              <a:pPr/>
              <a:t>14</a:t>
            </a:fld>
            <a:endParaRPr lang="en-US"/>
          </a:p>
        </p:txBody>
      </p:sp>
    </p:spTree>
    <p:extLst>
      <p:ext uri="{BB962C8B-B14F-4D97-AF65-F5344CB8AC3E}">
        <p14:creationId xmlns:p14="http://schemas.microsoft.com/office/powerpoint/2010/main" val="3794478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4"/>
          <p:cNvSpPr>
            <a:spLocks noGrp="1" noChangeArrowheads="1"/>
          </p:cNvSpPr>
          <p:nvPr>
            <p:ph type="title"/>
          </p:nvPr>
        </p:nvSpPr>
        <p:spPr/>
        <p:txBody>
          <a:bodyPr/>
          <a:lstStyle/>
          <a:p>
            <a:r>
              <a:rPr lang="en-GB" dirty="0">
                <a:solidFill>
                  <a:schemeClr val="tx1"/>
                </a:solidFill>
              </a:rPr>
              <a:t>Leather Quality</a:t>
            </a:r>
            <a:endParaRPr lang="en-US" dirty="0">
              <a:solidFill>
                <a:schemeClr val="tx1"/>
              </a:solidFill>
            </a:endParaRPr>
          </a:p>
        </p:txBody>
      </p:sp>
      <p:pic>
        <p:nvPicPr>
          <p:cNvPr id="26630" name="Picture 6" descr="substance"/>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tretch>
            <a:fillRect/>
          </a:stretch>
        </p:blipFill>
        <p:spPr>
          <a:xfrm>
            <a:off x="457200" y="2453928"/>
            <a:ext cx="4038600" cy="2818507"/>
          </a:xfrm>
          <a:prstGeom prst="rect">
            <a:avLst/>
          </a:prstGeom>
          <a:ln w="228600" cap="sq" cmpd="thickThin">
            <a:solidFill>
              <a:srgbClr val="000000"/>
            </a:solidFill>
            <a:prstDash val="solid"/>
            <a:miter lim="800000"/>
          </a:ln>
          <a:effectLst>
            <a:innerShdw blurRad="76200">
              <a:srgbClr val="000000"/>
            </a:innerShdw>
          </a:effectLst>
          <a:extLst>
            <a:ext uri="{909E8E84-426E-40DD-AFC4-6F175D3DCCD1}">
              <a14:hiddenFill xmlns:a14="http://schemas.microsoft.com/office/drawing/2010/main">
                <a:solidFill>
                  <a:srgbClr val="FFFFFF"/>
                </a:solidFill>
              </a14:hiddenFill>
            </a:ext>
          </a:extLst>
        </p:spPr>
      </p:pic>
      <p:sp>
        <p:nvSpPr>
          <p:cNvPr id="3" name="Text Placeholder 2"/>
          <p:cNvSpPr>
            <a:spLocks noGrp="1"/>
          </p:cNvSpPr>
          <p:nvPr>
            <p:ph type="body" sz="half" idx="2"/>
          </p:nvPr>
        </p:nvSpPr>
        <p:spPr/>
        <p:txBody>
          <a:bodyPr/>
          <a:lstStyle/>
          <a:p>
            <a:r>
              <a:rPr lang="en-GB" dirty="0"/>
              <a:t>When cutting leather, it is important to cut the components along the line of least stretch, so that the shoe holds its shape.</a:t>
            </a:r>
          </a:p>
          <a:p>
            <a:r>
              <a:rPr lang="en-GB" dirty="0"/>
              <a:t>This is known as cutting ‘TIGHT TO TOE’</a:t>
            </a:r>
          </a:p>
        </p:txBody>
      </p:sp>
      <p:sp>
        <p:nvSpPr>
          <p:cNvPr id="2" name="Slide Number Placeholder 1"/>
          <p:cNvSpPr>
            <a:spLocks noGrp="1"/>
          </p:cNvSpPr>
          <p:nvPr>
            <p:ph type="sldNum" sz="quarter" idx="12"/>
          </p:nvPr>
        </p:nvSpPr>
        <p:spPr/>
        <p:txBody>
          <a:bodyPr/>
          <a:lstStyle/>
          <a:p>
            <a:fld id="{22340ABD-6082-4187-B5D9-AC31B3F01462}" type="slidenum">
              <a:rPr lang="en-GB" smtClean="0"/>
              <a:t>15</a:t>
            </a:fld>
            <a:endParaRPr lang="en-GB"/>
          </a:p>
        </p:txBody>
      </p:sp>
    </p:spTree>
    <p:extLst>
      <p:ext uri="{BB962C8B-B14F-4D97-AF65-F5344CB8AC3E}">
        <p14:creationId xmlns:p14="http://schemas.microsoft.com/office/powerpoint/2010/main" val="265419876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solidFill>
                  <a:schemeClr val="tx1"/>
                </a:solidFill>
              </a:rPr>
              <a:t>Upper Materials</a:t>
            </a:r>
          </a:p>
        </p:txBody>
      </p:sp>
      <p:sp>
        <p:nvSpPr>
          <p:cNvPr id="6" name="Content Placeholder 5"/>
          <p:cNvSpPr>
            <a:spLocks noGrp="1"/>
          </p:cNvSpPr>
          <p:nvPr>
            <p:ph idx="1"/>
          </p:nvPr>
        </p:nvSpPr>
        <p:spPr/>
        <p:txBody>
          <a:bodyPr>
            <a:normAutofit lnSpcReduction="10000"/>
          </a:bodyPr>
          <a:lstStyle/>
          <a:p>
            <a:pPr marL="137160" indent="0">
              <a:buNone/>
            </a:pPr>
            <a:r>
              <a:rPr lang="en-GB" dirty="0"/>
              <a:t>There are a number of synthetic materials that behave like leather but have to be purchased in large quantities.  The use of leather is therefore more economical for  the relatively small orthotic footwear industry.</a:t>
            </a:r>
          </a:p>
          <a:p>
            <a:pPr marL="137160" indent="0">
              <a:buNone/>
            </a:pPr>
            <a:endParaRPr lang="en-GB" dirty="0"/>
          </a:p>
          <a:p>
            <a:pPr marL="137160" indent="0">
              <a:buNone/>
            </a:pPr>
            <a:r>
              <a:rPr lang="en-GB" dirty="0"/>
              <a:t>Calf skin, being young and less damaged by the rigours of life, produces high quality leather.  This leather is in shorter supply and therefore very expensive.  The therapeutic footwear industry favours use of the larger cow hides.</a:t>
            </a:r>
          </a:p>
        </p:txBody>
      </p:sp>
    </p:spTree>
    <p:extLst>
      <p:ext uri="{BB962C8B-B14F-4D97-AF65-F5344CB8AC3E}">
        <p14:creationId xmlns:p14="http://schemas.microsoft.com/office/powerpoint/2010/main" val="10002910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en-GB" dirty="0">
                <a:solidFill>
                  <a:schemeClr val="tx1"/>
                </a:solidFill>
              </a:rPr>
              <a:t>Linings</a:t>
            </a:r>
            <a:endParaRPr lang="en-US" dirty="0">
              <a:solidFill>
                <a:schemeClr val="tx1"/>
              </a:solidFill>
            </a:endParaRPr>
          </a:p>
        </p:txBody>
      </p:sp>
      <p:sp>
        <p:nvSpPr>
          <p:cNvPr id="33795" name="Rectangle 3"/>
          <p:cNvSpPr>
            <a:spLocks noGrp="1" noChangeArrowheads="1"/>
          </p:cNvSpPr>
          <p:nvPr>
            <p:ph idx="1"/>
          </p:nvPr>
        </p:nvSpPr>
        <p:spPr/>
        <p:txBody>
          <a:bodyPr/>
          <a:lstStyle/>
          <a:p>
            <a:pPr>
              <a:lnSpc>
                <a:spcPct val="90000"/>
              </a:lnSpc>
            </a:pPr>
            <a:r>
              <a:rPr lang="en-GB" dirty="0"/>
              <a:t>Although the linings of many fashion shoes are made from synthetic material, it is better for the foot if the lining is breathable and has some stretch.</a:t>
            </a:r>
          </a:p>
          <a:p>
            <a:pPr>
              <a:lnSpc>
                <a:spcPct val="90000"/>
              </a:lnSpc>
            </a:pPr>
            <a:r>
              <a:rPr lang="en-GB" dirty="0"/>
              <a:t>In therapeutic footwear we mainly use leather or </a:t>
            </a:r>
            <a:r>
              <a:rPr lang="en-GB" dirty="0" err="1"/>
              <a:t>superplush</a:t>
            </a:r>
            <a:r>
              <a:rPr lang="en-GB" dirty="0"/>
              <a:t> material for linings.</a:t>
            </a:r>
          </a:p>
          <a:p>
            <a:pPr>
              <a:lnSpc>
                <a:spcPct val="90000"/>
              </a:lnSpc>
            </a:pPr>
            <a:r>
              <a:rPr lang="en-GB" dirty="0" err="1"/>
              <a:t>Superplush</a:t>
            </a:r>
            <a:r>
              <a:rPr lang="en-GB" dirty="0"/>
              <a:t> has anti bacterial and anti fungal properties, therefore, helping to create a safe environment for the foot inside the shoe.</a:t>
            </a:r>
            <a:endParaRPr lang="en-US" dirty="0"/>
          </a:p>
        </p:txBody>
      </p:sp>
      <p:sp>
        <p:nvSpPr>
          <p:cNvPr id="2" name="Slide Number Placeholder 1"/>
          <p:cNvSpPr>
            <a:spLocks noGrp="1"/>
          </p:cNvSpPr>
          <p:nvPr>
            <p:ph type="sldNum" sz="quarter" idx="12"/>
          </p:nvPr>
        </p:nvSpPr>
        <p:spPr/>
        <p:txBody>
          <a:bodyPr/>
          <a:lstStyle/>
          <a:p>
            <a:fld id="{22340ABD-6082-4187-B5D9-AC31B3F01462}" type="slidenum">
              <a:rPr lang="en-GB" smtClean="0"/>
              <a:t>17</a:t>
            </a:fld>
            <a:endParaRPr lang="en-GB"/>
          </a:p>
        </p:txBody>
      </p:sp>
    </p:spTree>
    <p:extLst>
      <p:ext uri="{BB962C8B-B14F-4D97-AF65-F5344CB8AC3E}">
        <p14:creationId xmlns:p14="http://schemas.microsoft.com/office/powerpoint/2010/main" val="323226377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0</TotalTime>
  <Words>1158</Words>
  <Application>Microsoft Office PowerPoint</Application>
  <PresentationFormat>On-screen Show (4:3)</PresentationFormat>
  <Paragraphs>106</Paragraphs>
  <Slides>17</Slides>
  <Notes>15</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3" baseType="lpstr">
      <vt:lpstr>Wingdings</vt:lpstr>
      <vt:lpstr>Wingdings 2</vt:lpstr>
      <vt:lpstr>Calibri</vt:lpstr>
      <vt:lpstr>Constantia</vt:lpstr>
      <vt:lpstr>Flow</vt:lpstr>
      <vt:lpstr>Bitmap Image</vt:lpstr>
      <vt:lpstr>Welcome to Reed Medical Ltd An introduction to Footwear </vt:lpstr>
      <vt:lpstr>Therapeutic Footwear</vt:lpstr>
      <vt:lpstr>PowerPoint Presentation</vt:lpstr>
      <vt:lpstr>The Last</vt:lpstr>
      <vt:lpstr>PowerPoint Presentation</vt:lpstr>
      <vt:lpstr>PowerPoint Presentation</vt:lpstr>
      <vt:lpstr>Toe Spring and Heel Pitch</vt:lpstr>
      <vt:lpstr>Stock Footwear</vt:lpstr>
      <vt:lpstr>Types of Therapeutic Footwear</vt:lpstr>
      <vt:lpstr>PowerPoint Presentation</vt:lpstr>
      <vt:lpstr>Types of Therapeutic Footwear</vt:lpstr>
      <vt:lpstr>The Parts of a Shoe</vt:lpstr>
      <vt:lpstr>The Parts of a Shoe</vt:lpstr>
      <vt:lpstr>Upper Materials</vt:lpstr>
      <vt:lpstr>Leather Quality</vt:lpstr>
      <vt:lpstr>Upper Materials</vt:lpstr>
      <vt:lpstr>Linings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Reed Medical Ltd</dc:title>
  <dc:creator>Neville Rowlands</dc:creator>
  <cp:lastModifiedBy>Wendy</cp:lastModifiedBy>
  <cp:revision>38</cp:revision>
  <dcterms:created xsi:type="dcterms:W3CDTF">2014-02-28T09:21:49Z</dcterms:created>
  <dcterms:modified xsi:type="dcterms:W3CDTF">2022-12-14T10:12:37Z</dcterms:modified>
</cp:coreProperties>
</file>